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83" r:id="rId4"/>
    <p:sldId id="281" r:id="rId5"/>
    <p:sldId id="271" r:id="rId6"/>
    <p:sldId id="258" r:id="rId7"/>
    <p:sldId id="268" r:id="rId8"/>
    <p:sldId id="265" r:id="rId9"/>
    <p:sldId id="269" r:id="rId10"/>
    <p:sldId id="260" r:id="rId11"/>
    <p:sldId id="280" r:id="rId12"/>
    <p:sldId id="276" r:id="rId13"/>
    <p:sldId id="259" r:id="rId14"/>
    <p:sldId id="261" r:id="rId15"/>
    <p:sldId id="262" r:id="rId16"/>
    <p:sldId id="263" r:id="rId17"/>
    <p:sldId id="272" r:id="rId18"/>
    <p:sldId id="277" r:id="rId19"/>
    <p:sldId id="279" r:id="rId20"/>
    <p:sldId id="264" r:id="rId21"/>
    <p:sldId id="266" r:id="rId22"/>
    <p:sldId id="267" r:id="rId23"/>
    <p:sldId id="270" r:id="rId24"/>
    <p:sldId id="282" r:id="rId25"/>
    <p:sldId id="27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5F21A-1E7D-4970-BFC2-14E21D1AAD78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9E264-B21B-4577-9889-AC9AC203C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7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9E264-B21B-4577-9889-AC9AC203CB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FA148-EEE3-45DB-B454-F98ABB901C9B}" type="datetimeFigureOut">
              <a:rPr lang="en-GB"/>
              <a:pPr>
                <a:defRPr/>
              </a:pPr>
              <a:t>24/03/2017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53ADD-2FC5-4023-8107-7D152FB969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5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8726AE7-049B-4E98-A167-522FE6F04E1B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C4FD49E-7EA2-477E-9466-24A6E1BE66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image" Target="../media/image5.jpe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ibcatwelmum-koha.informindia.co.in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600200"/>
            <a:ext cx="6777318" cy="1731982"/>
          </a:xfrm>
        </p:spPr>
        <p:txBody>
          <a:bodyPr/>
          <a:lstStyle/>
          <a:p>
            <a:r>
              <a:rPr lang="en-US" dirty="0" smtClean="0"/>
              <a:t>WeSchool Library Services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499338"/>
          </a:xfrm>
        </p:spPr>
        <p:txBody>
          <a:bodyPr>
            <a:noAutofit/>
          </a:bodyPr>
          <a:lstStyle/>
          <a:p>
            <a:r>
              <a:rPr lang="en-US" sz="2000" dirty="0" smtClean="0"/>
              <a:t>March 2017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Dr. Sandeep Bhavsar</a:t>
            </a:r>
          </a:p>
          <a:p>
            <a:r>
              <a:rPr lang="en-US" dirty="0" smtClean="0"/>
              <a:t>Librarian</a:t>
            </a:r>
          </a:p>
          <a:p>
            <a:r>
              <a:rPr lang="en-IN" altLang="en-US" sz="1600" dirty="0" err="1"/>
              <a:t>M.Lib.I.Sc</a:t>
            </a:r>
            <a:r>
              <a:rPr lang="en-IN" altLang="en-US" sz="1600" dirty="0"/>
              <a:t>, MAH-SET, American Library Association FERA 2011 fellow, </a:t>
            </a:r>
            <a:r>
              <a:rPr lang="en-IN" altLang="en-US" sz="1600" dirty="0" err="1"/>
              <a:t>Ph.D</a:t>
            </a:r>
            <a:endParaRPr lang="en-US" sz="1600" dirty="0" smtClean="0"/>
          </a:p>
          <a:p>
            <a:endParaRPr lang="en-US" sz="2800" dirty="0"/>
          </a:p>
        </p:txBody>
      </p:sp>
      <p:pic>
        <p:nvPicPr>
          <p:cNvPr id="3074" name="Picture 2" descr="Z:\tejas shitut\logos\LRC-We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81000"/>
            <a:ext cx="2209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1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6428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Infowe – One Stop Shop for</a:t>
            </a:r>
          </a:p>
          <a:p>
            <a:pPr algn="ctr"/>
            <a:r>
              <a:rPr lang="en-US" sz="2400" b="1" dirty="0" smtClean="0"/>
              <a:t> Info Needs of the weschoolers</a:t>
            </a:r>
            <a:endParaRPr lang="en-US" sz="2400" b="1" dirty="0"/>
          </a:p>
        </p:txBody>
      </p:sp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25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09472"/>
            <a:ext cx="7162800" cy="372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30" y="4800600"/>
            <a:ext cx="7149666" cy="148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67700" y="635285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6352859"/>
            <a:ext cx="699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Link: elearn.welingkar.org/</a:t>
            </a:r>
            <a:r>
              <a:rPr lang="en-US" dirty="0" err="1" smtClean="0"/>
              <a:t>infowe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6428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LRC Blog</a:t>
            </a:r>
            <a:endParaRPr lang="en-US" sz="2400" b="1" dirty="0"/>
          </a:p>
        </p:txBody>
      </p:sp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25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3180"/>
            <a:ext cx="7162800" cy="294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7162800" cy="234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04456" y="639359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6352859"/>
            <a:ext cx="699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Link: wimlibrary.blogspot.in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6428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INFOcapsule</a:t>
            </a:r>
            <a:endParaRPr lang="en-US" sz="2800" b="1" dirty="0"/>
          </a:p>
        </p:txBody>
      </p:sp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25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848" y="5370508"/>
            <a:ext cx="8718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 smtClean="0"/>
              <a:t>INFOcapsule</a:t>
            </a:r>
            <a:r>
              <a:rPr lang="en-US" b="1" dirty="0"/>
              <a:t> </a:t>
            </a:r>
            <a:r>
              <a:rPr lang="en-US" b="1" dirty="0" smtClean="0"/>
              <a:t>-</a:t>
            </a:r>
            <a:r>
              <a:rPr lang="en-US" b="1" dirty="0"/>
              <a:t> </a:t>
            </a:r>
            <a:r>
              <a:rPr lang="en-US" dirty="0"/>
              <a:t>bulletins on </a:t>
            </a:r>
            <a:r>
              <a:rPr lang="en-US" b="1" dirty="0"/>
              <a:t>HR, Marketing, Finance, Retail, Business Design, Healthcare ,E-Biz - IT, Rural,  and Media </a:t>
            </a:r>
            <a:r>
              <a:rPr lang="en-US" b="1" dirty="0" smtClean="0"/>
              <a:t>Entertainment. Captures e-books, articles, news and videos.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2133" y="639359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TOP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6352859"/>
            <a:ext cx="699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Link</a:t>
            </a:r>
            <a:r>
              <a:rPr lang="en-US" dirty="0"/>
              <a:t>: https://elearn.welingkar.org/infowe/Infocapsule/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7" y="914400"/>
            <a:ext cx="7477532" cy="430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7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257" y="173248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News of the Day</a:t>
            </a:r>
            <a:endParaRPr lang="en-US" sz="2800" b="1" dirty="0"/>
          </a:p>
        </p:txBody>
      </p:sp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4864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Daily News Service is provided wherein various subject are covered such as marketing, e-commerce, higher education, management etc. from assorted newspapers such as Business Standard, The Financial Express, Economic Times etc.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9924" y="631739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TOP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57" y="838200"/>
            <a:ext cx="6705600" cy="44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8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314" y="135334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Periodical New Arrivals</a:t>
            </a:r>
          </a:p>
        </p:txBody>
      </p:sp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329859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WeSchool</a:t>
            </a:r>
            <a:r>
              <a:rPr lang="en-US" dirty="0" smtClean="0"/>
              <a:t> </a:t>
            </a:r>
            <a:r>
              <a:rPr lang="en-US" dirty="0"/>
              <a:t>LRC subscribes to about 150 print journals and more than 5000 full-text online journals. To ensure our faculty and students will always be up-to-date with the latest research trends, electronic table </a:t>
            </a:r>
            <a:r>
              <a:rPr lang="en-US" dirty="0" smtClean="0"/>
              <a:t>of contents</a:t>
            </a:r>
            <a:r>
              <a:rPr lang="en-US" dirty="0"/>
              <a:t> services are provided to all </a:t>
            </a:r>
            <a:r>
              <a:rPr lang="en-US" dirty="0" err="1" smtClean="0"/>
              <a:t>WeSchoolers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88317" y="634552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TOP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3570104" cy="446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3383752" cy="446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1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5077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New Arrival of Books</a:t>
            </a:r>
            <a:endParaRPr lang="en-US" sz="2800" b="1" dirty="0"/>
          </a:p>
        </p:txBody>
      </p:sp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" y="5391558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87538"/>
            <a:r>
              <a:rPr lang="en-US" dirty="0" smtClean="0"/>
              <a:t>The monthly New Arrival of Books service is a list </a:t>
            </a:r>
            <a:r>
              <a:rPr lang="en-US" dirty="0"/>
              <a:t>of the </a:t>
            </a:r>
            <a:r>
              <a:rPr lang="en-US" dirty="0" smtClean="0"/>
              <a:t>newly added books in the library collection for that particular month. It is </a:t>
            </a:r>
            <a:r>
              <a:rPr lang="en-US" dirty="0"/>
              <a:t>a subject wise list </a:t>
            </a:r>
            <a:r>
              <a:rPr lang="en-US" dirty="0" smtClean="0"/>
              <a:t>of</a:t>
            </a:r>
            <a:r>
              <a:rPr lang="en-US" dirty="0"/>
              <a:t> new arrivals. The titles are linked to the Catalogue (WebOPAC) wherein </a:t>
            </a:r>
            <a:r>
              <a:rPr lang="en-US" dirty="0" smtClean="0"/>
              <a:t>the user </a:t>
            </a:r>
            <a:r>
              <a:rPr lang="en-US" dirty="0"/>
              <a:t>can check the availability of the book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37973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TOP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94" y="838200"/>
            <a:ext cx="3488206" cy="444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6" y="838200"/>
            <a:ext cx="3374212" cy="444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9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428" y="122314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Thought Leadership</a:t>
            </a:r>
            <a:endParaRPr lang="en-US" sz="2800" b="1" dirty="0"/>
          </a:p>
        </p:txBody>
      </p:sp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14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6314" y="5410200"/>
            <a:ext cx="8218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Monthly ‘Thought Leadership–Global Perspectives” service renders information about the latest management trends and endeavour to collate the thought leadership across different verticals and regions. Even </a:t>
            </a:r>
            <a:r>
              <a:rPr lang="en-US" dirty="0" err="1" smtClean="0"/>
              <a:t>infographics</a:t>
            </a:r>
            <a:r>
              <a:rPr lang="en-US" dirty="0" smtClean="0"/>
              <a:t> are included for reference.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48600" y="639359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TOP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71" y="762000"/>
            <a:ext cx="3448029" cy="449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751554" cy="449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7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3251" y="249722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Book Review and WeSchool in Media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7116" y="5459104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Every month “</a:t>
            </a:r>
            <a:r>
              <a:rPr lang="en-US" b="1" dirty="0" smtClean="0"/>
              <a:t>Book Review” </a:t>
            </a:r>
            <a:r>
              <a:rPr lang="en-US" dirty="0" smtClean="0"/>
              <a:t>service is provided for a selected management books and displayed on the notice board and LRC Blog. WeSchool provides a service called “</a:t>
            </a:r>
            <a:r>
              <a:rPr lang="en-US" b="1" dirty="0" smtClean="0"/>
              <a:t>WeSchool in Media</a:t>
            </a:r>
            <a:r>
              <a:rPr lang="en-US" dirty="0" smtClean="0"/>
              <a:t>” wherein links to newspaper articles are provided whenever WeSchool appears in the news or media for a predetermined period.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96300" y="647476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TOP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34" y="952091"/>
            <a:ext cx="3533068" cy="446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09" y="945932"/>
            <a:ext cx="3405187" cy="445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7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3251" y="249722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Industry Update  for </a:t>
            </a:r>
            <a:r>
              <a:rPr lang="en-US" sz="2800" b="1" dirty="0" err="1" smtClean="0"/>
              <a:t>Weschool</a:t>
            </a:r>
            <a:r>
              <a:rPr lang="en-US" sz="2800" b="1" dirty="0" smtClean="0"/>
              <a:t> Alumni</a:t>
            </a:r>
            <a:endParaRPr lang="en-US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8" y="990600"/>
            <a:ext cx="367665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116" y="57822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Exclusive service to </a:t>
            </a:r>
            <a:r>
              <a:rPr lang="en-US" dirty="0" err="1" smtClean="0"/>
              <a:t>Weschool</a:t>
            </a:r>
            <a:r>
              <a:rPr lang="en-US" dirty="0" smtClean="0"/>
              <a:t> Alumni to keep them posted about the up comings in different sector/industries. The service is provided on weekly basis.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58351" y="635034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138" y="809728"/>
            <a:ext cx="3495675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52" y="1468038"/>
            <a:ext cx="3424437" cy="430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3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3251" y="249722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Research/Project Support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27728"/>
            <a:ext cx="4267199" cy="369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2887319"/>
            <a:ext cx="4275925" cy="232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3368" y="3461266"/>
            <a:ext cx="3581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QuestionPro</a:t>
            </a:r>
            <a:r>
              <a:rPr lang="en-US" dirty="0" smtClean="0"/>
              <a:t> -Online Survey Tool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86" y="5655706"/>
            <a:ext cx="1643062" cy="61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20884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Anti-plagiarism software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13" y="5424720"/>
            <a:ext cx="3765276" cy="107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9599" y="9906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We have started an exclusive service for the students wherein we will be providing the reference services specific to their curriculum and projects. A dedicated resource person will be available for the same.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1141" y="600723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 action="ppaction://hlinksldjump"/>
              </a:rPr>
              <a:t>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6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111" y="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Index</a:t>
            </a:r>
            <a:endParaRPr lang="en-US" b="1" dirty="0"/>
          </a:p>
        </p:txBody>
      </p:sp>
      <p:pic>
        <p:nvPicPr>
          <p:cNvPr id="1027" name="Picture 3" descr="Z:\tejas shitut\logos\LRC-We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2286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7211" y="523220"/>
            <a:ext cx="4495800" cy="61863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3" action="ppaction://hlinksldjump"/>
              </a:rPr>
              <a:t>Library Management Software – </a:t>
            </a:r>
            <a:r>
              <a:rPr lang="en-US" u="sng" dirty="0" err="1" smtClean="0">
                <a:latin typeface="Calibri" pitchFamily="34" charset="0"/>
                <a:hlinkClick r:id="rId3" action="ppaction://hlinksldjump"/>
              </a:rPr>
              <a:t>Koha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4" action="ppaction://hlinksldjump"/>
              </a:rPr>
              <a:t>Online Book Suggestion for Library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5" action="ppaction://hlinksldjump"/>
              </a:rPr>
              <a:t>WebOPAC &amp; Online Chat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6" action="ppaction://hlinksldjump"/>
              </a:rPr>
              <a:t>Institutional Repository – </a:t>
            </a:r>
            <a:r>
              <a:rPr lang="en-US" u="sng" dirty="0" err="1" smtClean="0">
                <a:latin typeface="Calibri" pitchFamily="34" charset="0"/>
                <a:hlinkClick r:id="rId6" action="ppaction://hlinksldjump"/>
              </a:rPr>
              <a:t>Dspace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7" action="ppaction://hlinksldjump"/>
              </a:rPr>
              <a:t>Open Journal System (OJS)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8" action="ppaction://hlinksldjump"/>
              </a:rPr>
              <a:t>Databases Training/User Orientation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9" action="ppaction://hlinksldjump"/>
              </a:rPr>
              <a:t>Remote access to online resources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0" action="ppaction://hlinksldjump"/>
              </a:rPr>
              <a:t>One Stop Shop – </a:t>
            </a:r>
            <a:r>
              <a:rPr lang="en-US" u="sng" dirty="0" err="1" smtClean="0">
                <a:latin typeface="Calibri" pitchFamily="34" charset="0"/>
                <a:hlinkClick r:id="rId10" action="ppaction://hlinksldjump"/>
              </a:rPr>
              <a:t>InfoWe</a:t>
            </a:r>
            <a:endParaRPr lang="en-US" u="sng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1" action="ppaction://hlinksldjump"/>
              </a:rPr>
              <a:t>LRC Blog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2" action="ppaction://hlinksldjump"/>
              </a:rPr>
              <a:t>Infocapsule</a:t>
            </a:r>
            <a:endParaRPr lang="en-US" u="sng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3" action="ppaction://hlinksldjump"/>
              </a:rPr>
              <a:t>News of the Day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4" action="ppaction://hlinksldjump"/>
              </a:rPr>
              <a:t>Periodicals New Arrivals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5" action="ppaction://hlinksldjump"/>
              </a:rPr>
              <a:t>New Arrivals of Books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6" action="ppaction://hlinksldjump"/>
              </a:rPr>
              <a:t>Thought Leadership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7" action="ppaction://hlinksldjump"/>
              </a:rPr>
              <a:t>Book Review &amp; </a:t>
            </a:r>
            <a:r>
              <a:rPr lang="en-US" u="sng" dirty="0" err="1" smtClean="0">
                <a:latin typeface="Calibri" pitchFamily="34" charset="0"/>
                <a:hlinkClick r:id="rId17" action="ppaction://hlinksldjump"/>
              </a:rPr>
              <a:t>Weschool</a:t>
            </a:r>
            <a:r>
              <a:rPr lang="en-US" u="sng" dirty="0" smtClean="0">
                <a:latin typeface="Calibri" pitchFamily="34" charset="0"/>
                <a:hlinkClick r:id="rId17" action="ppaction://hlinksldjump"/>
              </a:rPr>
              <a:t> in Media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8" action="ppaction://hlinksldjump"/>
              </a:rPr>
              <a:t>Industry Update for </a:t>
            </a:r>
            <a:r>
              <a:rPr lang="en-US" u="sng" dirty="0" err="1" smtClean="0">
                <a:latin typeface="Calibri" pitchFamily="34" charset="0"/>
                <a:hlinkClick r:id="rId18" action="ppaction://hlinksldjump"/>
              </a:rPr>
              <a:t>Weschool</a:t>
            </a:r>
            <a:r>
              <a:rPr lang="en-US" u="sng" dirty="0" smtClean="0">
                <a:latin typeface="Calibri" pitchFamily="34" charset="0"/>
                <a:hlinkClick r:id="rId18" action="ppaction://hlinksldjump"/>
              </a:rPr>
              <a:t> Alumni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19" action="ppaction://hlinksldjump"/>
              </a:rPr>
              <a:t>Research/Project Support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20" action="ppaction://hlinksldjump"/>
              </a:rPr>
              <a:t>Must Read Articles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21" action="ppaction://hlinksldjump"/>
              </a:rPr>
              <a:t>New Arrivals Display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22" action="ppaction://hlinksldjump"/>
              </a:rPr>
              <a:t>Thematic Display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23" action="ppaction://hlinksldjump"/>
              </a:rPr>
              <a:t>Audio-Visual Room</a:t>
            </a:r>
            <a:endParaRPr lang="en-US" u="sng" dirty="0" smtClean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latin typeface="Calibri" pitchFamily="34" charset="0"/>
                <a:hlinkClick r:id="rId24" action="ppaction://hlinksldjump"/>
              </a:rPr>
              <a:t>Events</a:t>
            </a:r>
            <a:endParaRPr lang="en-US" u="sng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3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5343" y="167037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Must Read Articles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0065" r="4761" b="3280"/>
          <a:stretch/>
        </p:blipFill>
        <p:spPr>
          <a:xfrm>
            <a:off x="228600" y="1143000"/>
            <a:ext cx="3787213" cy="36576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r="9206" b="9842"/>
          <a:stretch/>
        </p:blipFill>
        <p:spPr>
          <a:xfrm>
            <a:off x="4439557" y="1143000"/>
            <a:ext cx="4572000" cy="36576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3399" y="5186065"/>
            <a:ext cx="821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“Must Read Articles of the Month” is a monthly service wherein the articles of most importance are highlighted and displayed in the reading hall. The Full-text Articles are available on </a:t>
            </a:r>
            <a:r>
              <a:rPr lang="en-US" dirty="0" err="1" smtClean="0"/>
              <a:t>INFOcapsule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20893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3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4026" y="167037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New Arrival Display</a:t>
            </a:r>
            <a:endParaRPr lang="en-US" sz="2800" b="1" dirty="0"/>
          </a:p>
        </p:txBody>
      </p:sp>
      <p:pic>
        <p:nvPicPr>
          <p:cNvPr id="2052" name="Picture 4" descr="Image result for welingkar lr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239000" cy="533400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77200" y="62923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3"/>
            <a:ext cx="1371600" cy="544068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4026" y="167037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Thematic Display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6805" r="17063" b="1378"/>
          <a:stretch/>
        </p:blipFill>
        <p:spPr>
          <a:xfrm>
            <a:off x="952500" y="1066800"/>
            <a:ext cx="7239000" cy="4572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0" y="59436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 </a:t>
            </a:r>
            <a:r>
              <a:rPr lang="en-US" dirty="0" err="1" smtClean="0"/>
              <a:t>Disply</a:t>
            </a:r>
            <a:r>
              <a:rPr lang="en-US" dirty="0" smtClean="0"/>
              <a:t> Theme is decided upon every month and the books are displayed accordingly.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640526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8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11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146611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Audio/Visual Room</a:t>
            </a:r>
            <a:endParaRPr lang="en-US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305800" cy="439928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7150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A/V Room is used by students and faculty for screening of Business and Management Videos/movies. We have a huge collection of management movies.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636610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11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146611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Events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60" y="3364468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Best Library Patron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33167"/>
            <a:ext cx="2133600" cy="1599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184" y="1706676"/>
            <a:ext cx="1898746" cy="1423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1617" y="3288268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Yoga Day Lecture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42" y="4083436"/>
            <a:ext cx="3089923" cy="210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4012" y="6336268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err="1" smtClean="0"/>
              <a:t>Vachan</a:t>
            </a:r>
            <a:r>
              <a:rPr lang="en-IN" dirty="0" smtClean="0"/>
              <a:t> </a:t>
            </a:r>
            <a:r>
              <a:rPr lang="en-IN" dirty="0" err="1" smtClean="0"/>
              <a:t>Prerna</a:t>
            </a:r>
            <a:r>
              <a:rPr lang="en-IN" dirty="0" smtClean="0"/>
              <a:t> Divas</a:t>
            </a:r>
            <a:endParaRPr lang="en-IN" dirty="0"/>
          </a:p>
        </p:txBody>
      </p:sp>
      <p:pic>
        <p:nvPicPr>
          <p:cNvPr id="4" name="Picture 2" descr="Z:\LRC Photos\Questionpro session\20160708_1511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34" y="914400"/>
            <a:ext cx="2132819" cy="159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26304" y="2635561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err="1" smtClean="0"/>
              <a:t>QuestionPro</a:t>
            </a:r>
            <a:r>
              <a:rPr lang="en-IN" dirty="0" smtClean="0"/>
              <a:t> Session</a:t>
            </a:r>
            <a:endParaRPr lang="en-IN" dirty="0"/>
          </a:p>
        </p:txBody>
      </p:sp>
      <p:pic>
        <p:nvPicPr>
          <p:cNvPr id="5" name="Picture 3" descr="Z:\LRC Photos\HBS Workshop- 6.12.2013\Thanking Melissa Schaff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33" y="4083437"/>
            <a:ext cx="3183919" cy="21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85168" y="6319033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HBS Workshop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8022185" y="631903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9" action="ppaction://hlinksldjump"/>
              </a:rPr>
              <a:t>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7664" y="908720"/>
            <a:ext cx="2997859" cy="2062103"/>
          </a:xfrm>
          <a:prstGeom prst="rect">
            <a:avLst/>
          </a:prstGeom>
          <a:noFill/>
          <a:scene3d>
            <a:camera prst="perspectiveRelaxed" fov="2400000">
              <a:rot lat="19644481" lon="19849885" rev="3299727"/>
            </a:camera>
            <a:lightRig rig="soft" dir="t">
              <a:rot lat="0" lon="0" rev="10800000"/>
            </a:lightRig>
          </a:scene3d>
          <a:sp3d>
            <a:bevelT w="31750"/>
          </a:sp3d>
        </p:spPr>
        <p:txBody>
          <a:bodyPr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Thank You &amp; welcome to the world of knowledge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52370">
            <a:off x="3800475" y="2068513"/>
            <a:ext cx="2759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5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9325" y="220582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Koha - Library Management Software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8"/>
          <a:stretch/>
        </p:blipFill>
        <p:spPr bwMode="auto">
          <a:xfrm>
            <a:off x="1482487" y="1260859"/>
            <a:ext cx="6366113" cy="4149341"/>
          </a:xfrm>
          <a:prstGeom prst="rect">
            <a:avLst/>
          </a:prstGeom>
          <a:ln w="9525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2286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3887" y="5562600"/>
            <a:ext cx="7088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KOHA – Library automation software is used extensively with all the modules being functional.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0" y="620893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9325" y="220582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Online Book Suggestion for Library</a:t>
            </a:r>
            <a:endParaRPr lang="en-US" b="1" dirty="0"/>
          </a:p>
        </p:txBody>
      </p:sp>
      <p:pic>
        <p:nvPicPr>
          <p:cNvPr id="1027" name="Picture 3" descr="Z:\tejas shitut\logos\LRC-We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2286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705600" cy="509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6336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3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218638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WebOpac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5657671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IN" b="1" dirty="0">
                <a:latin typeface="Book Antiqua" pitchFamily="18" charset="0"/>
              </a:rPr>
              <a:t>WebOpac </a:t>
            </a:r>
            <a:r>
              <a:rPr lang="en-IN" dirty="0" smtClean="0">
                <a:latin typeface="Book Antiqua" pitchFamily="18" charset="0"/>
              </a:rPr>
              <a:t>acts as </a:t>
            </a:r>
            <a:r>
              <a:rPr lang="en-IN" dirty="0">
                <a:latin typeface="Book Antiqua" pitchFamily="18" charset="0"/>
              </a:rPr>
              <a:t>a single interface for all the library </a:t>
            </a:r>
            <a:r>
              <a:rPr lang="en-IN" dirty="0" smtClean="0">
                <a:latin typeface="Book Antiqua" pitchFamily="18" charset="0"/>
              </a:rPr>
              <a:t>collection. Users can also access the catalogue remotely. WeSchool also provides </a:t>
            </a:r>
            <a:r>
              <a:rPr lang="en-IN" b="1" dirty="0" smtClean="0">
                <a:latin typeface="Book Antiqua" pitchFamily="18" charset="0"/>
              </a:rPr>
              <a:t>Online Chat </a:t>
            </a:r>
            <a:r>
              <a:rPr lang="en-IN" dirty="0" smtClean="0">
                <a:latin typeface="Book Antiqua" pitchFamily="18" charset="0"/>
              </a:rPr>
              <a:t>service for all </a:t>
            </a:r>
            <a:r>
              <a:rPr lang="en-IN" dirty="0">
                <a:latin typeface="Book Antiqua" pitchFamily="18" charset="0"/>
              </a:rPr>
              <a:t>reference </a:t>
            </a:r>
            <a:r>
              <a:rPr lang="en-IN" dirty="0" smtClean="0">
                <a:latin typeface="Book Antiqua" pitchFamily="18" charset="0"/>
              </a:rPr>
              <a:t>queries. </a:t>
            </a:r>
          </a:p>
          <a:p>
            <a:pPr lvl="0" algn="ctr"/>
            <a:r>
              <a:rPr lang="en-IN" dirty="0" smtClean="0">
                <a:latin typeface="Book Antiqua" pitchFamily="18" charset="0"/>
              </a:rPr>
              <a:t>Link: http</a:t>
            </a:r>
            <a:r>
              <a:rPr lang="en-IN" dirty="0">
                <a:latin typeface="Book Antiqua" pitchFamily="18" charset="0"/>
              </a:rPr>
              <a:t>://libcatwelmum-koha.informindia.co.in/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/>
          <a:stretch/>
        </p:blipFill>
        <p:spPr bwMode="auto">
          <a:xfrm>
            <a:off x="457200" y="1002647"/>
            <a:ext cx="8305800" cy="4572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0" y="6488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7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0797" y="163413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DSpace</a:t>
            </a:r>
            <a:r>
              <a:rPr lang="en-US" sz="2800" b="1" dirty="0" smtClean="0"/>
              <a:t> – Institutional Repository Application</a:t>
            </a:r>
            <a:endParaRPr lang="en-US" b="1" dirty="0"/>
          </a:p>
        </p:txBody>
      </p:sp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296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762001"/>
            <a:ext cx="5905501" cy="293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3686502"/>
            <a:ext cx="5905501" cy="15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699" y="5253912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LRC has developed an Institutional Repository using D-Space which gives access to research and academic output. Currently this contains over 200 articles by faculty members of </a:t>
            </a:r>
            <a:r>
              <a:rPr lang="en-US" dirty="0" err="1"/>
              <a:t>WeSchool</a:t>
            </a:r>
            <a:r>
              <a:rPr lang="en-US" dirty="0"/>
              <a:t> published in national and international journals and our own research publication called </a:t>
            </a:r>
            <a:r>
              <a:rPr lang="en-US" dirty="0" err="1"/>
              <a:t>aWEshkar</a:t>
            </a:r>
            <a:r>
              <a:rPr lang="en-US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48600" y="64124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6412468"/>
            <a:ext cx="699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Link</a:t>
            </a:r>
            <a:r>
              <a:rPr lang="en-US" dirty="0"/>
              <a:t>: http://dspace.welingkar.org:8080/jspui/</a:t>
            </a:r>
          </a:p>
        </p:txBody>
      </p:sp>
    </p:spTree>
    <p:extLst>
      <p:ext uri="{BB962C8B-B14F-4D97-AF65-F5344CB8AC3E}">
        <p14:creationId xmlns:p14="http://schemas.microsoft.com/office/powerpoint/2010/main" val="11836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3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4026" y="167037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Open Journal Systems</a:t>
            </a:r>
            <a:r>
              <a:rPr lang="en-US" sz="2800" dirty="0"/>
              <a:t> (</a:t>
            </a:r>
            <a:r>
              <a:rPr lang="en-US" sz="2800" b="1" dirty="0"/>
              <a:t>OJS</a:t>
            </a:r>
            <a:r>
              <a:rPr lang="en-US" sz="2800" dirty="0"/>
              <a:t>) </a:t>
            </a:r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r="37164"/>
          <a:stretch/>
        </p:blipFill>
        <p:spPr bwMode="auto">
          <a:xfrm>
            <a:off x="4648200" y="1013868"/>
            <a:ext cx="3141832" cy="37766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r="10234" b="7287"/>
          <a:stretch/>
        </p:blipFill>
        <p:spPr bwMode="auto">
          <a:xfrm>
            <a:off x="542476" y="990600"/>
            <a:ext cx="4096650" cy="37766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723" y="4856279"/>
            <a:ext cx="874757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/>
              <a:t>OJS is open source software made freely available to journals worldwide for the purpose of making open access publishing a viable option for more journals, as open access can increase a journal’s readership as well as its contribution to the public good on a global scale </a:t>
            </a:r>
            <a:r>
              <a:rPr lang="en-US" sz="1700" dirty="0" smtClean="0"/>
              <a:t>. Issues from 2001 of </a:t>
            </a:r>
            <a:r>
              <a:rPr lang="en-US" sz="1700" dirty="0" err="1" smtClean="0"/>
              <a:t>Welingkar’s</a:t>
            </a:r>
            <a:r>
              <a:rPr lang="en-US" sz="1700" dirty="0" smtClean="0"/>
              <a:t> in-house Journal “</a:t>
            </a:r>
            <a:r>
              <a:rPr lang="en-US" sz="1700" dirty="0" err="1" smtClean="0"/>
              <a:t>aWEshkar</a:t>
            </a:r>
            <a:r>
              <a:rPr lang="en-US" sz="1700" dirty="0" smtClean="0"/>
              <a:t>” are published online through OJS. </a:t>
            </a:r>
            <a:endParaRPr lang="en-US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6488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TOP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48866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Link</a:t>
            </a:r>
            <a:r>
              <a:rPr lang="en-US" dirty="0"/>
              <a:t>: </a:t>
            </a:r>
            <a:r>
              <a:rPr lang="en-US" dirty="0" smtClean="0"/>
              <a:t>http</a:t>
            </a:r>
            <a:r>
              <a:rPr lang="en-US" dirty="0"/>
              <a:t>://elibrary.welingkar.org:2172/ojs/index.php/aWE/issue/archive</a:t>
            </a:r>
          </a:p>
        </p:txBody>
      </p:sp>
    </p:spTree>
    <p:extLst>
      <p:ext uri="{BB962C8B-B14F-4D97-AF65-F5344CB8AC3E}">
        <p14:creationId xmlns:p14="http://schemas.microsoft.com/office/powerpoint/2010/main" val="21988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3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5343" y="167037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Database Training/User Orientations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67882" y="685597"/>
            <a:ext cx="3771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WeSchool LRC organizes </a:t>
            </a:r>
            <a:r>
              <a:rPr lang="en-US" dirty="0"/>
              <a:t>Database Training – Hands on Experience to </a:t>
            </a:r>
            <a:r>
              <a:rPr lang="en-US" dirty="0" err="1" smtClean="0"/>
              <a:t>WeSchoolites</a:t>
            </a:r>
            <a:r>
              <a:rPr lang="en-US" dirty="0" smtClean="0"/>
              <a:t> every year to </a:t>
            </a:r>
            <a:r>
              <a:rPr lang="en-US" dirty="0"/>
              <a:t>make the students well versed with databases of the </a:t>
            </a:r>
            <a:r>
              <a:rPr lang="en-US" dirty="0" smtClean="0"/>
              <a:t>library. Welingkar has subscribed to 13 high </a:t>
            </a:r>
            <a:r>
              <a:rPr lang="en-US" dirty="0"/>
              <a:t>quality databases </a:t>
            </a:r>
            <a:r>
              <a:rPr lang="en-US" dirty="0" smtClean="0"/>
              <a:t>for the </a:t>
            </a:r>
            <a:r>
              <a:rPr lang="en-US" dirty="0"/>
              <a:t>WeSchool students and </a:t>
            </a:r>
            <a:r>
              <a:rPr lang="en-US" dirty="0" smtClean="0"/>
              <a:t>faculties. </a:t>
            </a:r>
            <a:r>
              <a:rPr lang="en-US" dirty="0"/>
              <a:t>External trainers from respective databases are called for training </a:t>
            </a:r>
            <a:r>
              <a:rPr lang="en-US" dirty="0" smtClean="0"/>
              <a:t> students.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44" y="838200"/>
            <a:ext cx="3767716" cy="20574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01370"/>
            <a:ext cx="4010865" cy="287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5044" y="4343400"/>
            <a:ext cx="4011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WeSchool</a:t>
            </a:r>
            <a:r>
              <a:rPr lang="en-US" dirty="0" smtClean="0"/>
              <a:t> LRC also conducts user orientation sessions to take the new students and faculty through the LRC journey. We also conduct  Databases and Career Development sessions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5144" y="637514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TOP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303907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 smtClean="0"/>
              <a:t>Database </a:t>
            </a:r>
            <a:r>
              <a:rPr lang="en-US" b="1" u="sng" dirty="0"/>
              <a:t>Video Tutorials: </a:t>
            </a:r>
            <a:r>
              <a:rPr lang="en-US" dirty="0"/>
              <a:t>http://dspace.welingkar.org:8080/jspui/handle/1/13</a:t>
            </a:r>
          </a:p>
        </p:txBody>
      </p:sp>
    </p:spTree>
    <p:extLst>
      <p:ext uri="{BB962C8B-B14F-4D97-AF65-F5344CB8AC3E}">
        <p14:creationId xmlns:p14="http://schemas.microsoft.com/office/powerpoint/2010/main" val="38404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tejas shitut\logos\LRC-We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3"/>
            <a:ext cx="1371600" cy="5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146611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Remote Access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t="2337" r="11439" b="14085"/>
          <a:stretch/>
        </p:blipFill>
        <p:spPr bwMode="auto">
          <a:xfrm>
            <a:off x="186247" y="914400"/>
            <a:ext cx="4004753" cy="40386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318078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WeSchool students and faculty can access e-resources and databases off campus through </a:t>
            </a:r>
            <a:r>
              <a:rPr lang="en-US" dirty="0" err="1" smtClean="0"/>
              <a:t>EZproxy</a:t>
            </a:r>
            <a:r>
              <a:rPr lang="en-US"/>
              <a:t>. </a:t>
            </a:r>
            <a:r>
              <a:rPr lang="en-US" b="1" smtClean="0"/>
              <a:t>EBSCO </a:t>
            </a:r>
            <a:r>
              <a:rPr lang="en-US" b="1" dirty="0"/>
              <a:t>Discovery Service</a:t>
            </a:r>
            <a:r>
              <a:rPr lang="en-US" dirty="0"/>
              <a:t> provides libraries with a powerful discovery layer providing a unified index of a library's resources and a single search experience.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0359" y="633374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TOP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6352859"/>
            <a:ext cx="699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Link: elibrary.welingkar.org:2048/login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98634"/>
            <a:ext cx="4571998" cy="411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28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Custom 2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0070C0"/>
      </a:hlink>
      <a:folHlink>
        <a:srgbClr val="0070C0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528</TotalTime>
  <Words>777</Words>
  <Application>Microsoft Office PowerPoint</Application>
  <PresentationFormat>On-screen Show (4:3)</PresentationFormat>
  <Paragraphs>122</Paragraphs>
  <Slides>25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Hardcover</vt:lpstr>
      <vt:lpstr>WeSchool Library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WeSchool Library Services</dc:title>
  <dc:creator>Library</dc:creator>
  <cp:lastModifiedBy>Kirti Giri</cp:lastModifiedBy>
  <cp:revision>80</cp:revision>
  <dcterms:created xsi:type="dcterms:W3CDTF">2017-01-10T06:26:23Z</dcterms:created>
  <dcterms:modified xsi:type="dcterms:W3CDTF">2017-03-24T12:07:41Z</dcterms:modified>
</cp:coreProperties>
</file>